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Proxima Nova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2" name="Odelia Lorch"/>
  <p:cmAuthor clrIdx="1" id="1" initials="" lastIdx="3" name="Crystal Lin"/>
  <p:cmAuthor clrIdx="2" id="2" initials="" lastIdx="5" name="Stephanie Pinto"/>
  <p:cmAuthor clrIdx="3" id="3" initials="" lastIdx="2" name="Renee Jean-Baptiste"/>
  <p:cmAuthor clrIdx="4" id="4" initials="" lastIdx="1" name="Carolyn S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05-18T21:42:07.811">
    <p:pos x="6000" y="0"/>
    <p:text>Odelia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7-05-18T21:43:14.090">
    <p:pos x="6000" y="0"/>
    <p:text>Elena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7-05-18T21:43:25.267">
    <p:pos x="6000" y="0"/>
    <p:text>Ava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17-05-18T21:43:39.336">
    <p:pos x="6000" y="0"/>
    <p:text>Ava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8" dt="2017-05-18T21:43:46.329">
    <p:pos x="6000" y="0"/>
    <p:text>Ava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5" dt="2017-05-18T21:44:39.122">
    <p:pos x="6000" y="0"/>
    <p:text>elena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17-05-11T21:32:06.115">
    <p:pos x="6000" y="0"/>
    <p:text>(crystal's) mimophis</p:text>
  </p:cm>
  <p:cm authorId="0" idx="10" dt="2017-05-18T21:44:21.787">
    <p:pos x="6000" y="100"/>
    <p:text>Crystal</p:text>
  </p:cm>
  <p:cm authorId="0" idx="11" dt="2017-05-11T21:31:57.853">
    <p:pos x="6000" y="200"/>
    <p:text>(renee's) dromicodryas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1" dt="2017-05-18T21:43:52.242">
    <p:pos x="6000" y="0"/>
    <p:text>I'll do this one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7-05-18T22:26:36.529">
    <p:pos x="6000" y="0"/>
    <p:text>Renee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3" idx="2" dt="2017-05-18T21:46:18.970">
    <p:pos x="6000" y="0"/>
    <p:text>renee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7-05-18T21:49:11.786">
    <p:pos x="6000" y="0"/>
    <p:text>Crystal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05-18T21:42:15.998">
    <p:pos x="6000" y="0"/>
    <p:text>Odelia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17-05-19T16:31:39.688">
    <p:pos x="6000" y="0"/>
    <p:text>could we put something cute like a photo of the team here?</p:text>
  </p:cm>
  <p:cm authorId="4" idx="1" dt="2017-05-19T16:31:39.688">
    <p:pos x="6000" y="100"/>
    <p:text>added photos that i have of the team to another slide at the end-- up to you whether you want to use them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7-05-18T21:42:22.701">
    <p:pos x="6000" y="0"/>
    <p:text>Odelia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7-05-18T21:42:50.223">
    <p:pos x="6000" y="0"/>
    <p:text>Odelia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7-05-18T21:46:47.785">
    <p:pos x="6000" y="0"/>
    <p:text>Crystal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7-05-18T21:45:52.845">
    <p:pos x="6000" y="0"/>
    <p:text>elena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17-05-18T21:42:22.174">
    <p:pos x="6000" y="0"/>
    <p:text>steph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3" dt="2017-05-18T21:42:28.297">
    <p:pos x="6000" y="0"/>
    <p:text>steph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4" dt="2017-05-18T21:42:44.681">
    <p:pos x="6000" y="0"/>
    <p:text>steph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 calculate the substitution rates of the mitochondrial DNA, we used a tool called FUBAR, which stands for ___.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inputted out data from Geneious to FUBAR so that it could calculate the substitution rates for both synonymous and nonsynonymous mutations.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-It outputted a CSV file, or a comma separated value file, so that we could use it to generate our scatter plots.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Elena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Getting rid of extreme positive and negative selection which is preventing data from replicating neutrally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Graph 1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Which will deviate the </a:t>
            </a:r>
            <a:r>
              <a:rPr lang="en"/>
              <a:t>linear</a:t>
            </a:r>
            <a:r>
              <a:rPr lang="en"/>
              <a:t> prediction?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sites that are messy have things that are selected against for change they cannot change. If changed the organism will die bc they cant breed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Need to find parts of the mitochondria that can’t change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are getting rid of extreme pos and neg selection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Filter → to find the substitutions that will occur neutrally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Substitutions are under too much or too little selection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Getting rid of extreme positive and negative selection which is preventing data from replicating neutrally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Graph 1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Which will deviate the linear prediction?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 sites that are messy have things that are selected against for change they cannot change. If changed the organism will die bc they cant breed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Need to find parts of the mitochondria that can’t change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we are getting rid of extreme pos and neg selection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Filter → to find the substitutions that will occur neutrally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Substitutions are under too much or too little selection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Ours is very pos and it correlated with the distance of replication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Correlation is measured from -1 to 1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closer it is to 0, the less correlated it is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it’s positive, it’s increasing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it’s negative, it’s decreasing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If it were not correlated then it would between 0 and negative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need to highlight that the data is very </a:t>
            </a:r>
            <a:r>
              <a:rPr lang="en"/>
              <a:t>correlated</a:t>
            </a:r>
            <a:r>
              <a:rPr lang="en"/>
              <a:t> 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a visualization of the control region and the different parts of the genome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Pics of each type of snake</a:t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our pruned trees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three tree are based on 3 different madagascar snakes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Crystal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Renee tree doesnt have much structure so it doesnt have enought time to seprate or accumulate as much mutations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three trees are ..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Mulitple madgascar speces 8- diff specres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code to prune these tree to exact from the big tree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then we used these tree from fubar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renee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Dromicodryas is weak corr bc there is no population structure 3.9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-shows the correlation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Species have to be divergent enough to pick up those substitutions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MITOCHONDRIA</a:t>
            </a:r>
            <a:endParaRPr/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Explain what mitochondria does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Mitochondria is an organelle in the cell that makes energy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-"/>
            </a:pPr>
            <a:r>
              <a:rPr lang="en" sz="1200">
                <a:solidFill>
                  <a:schemeClr val="dk1"/>
                </a:solidFill>
              </a:rPr>
              <a:t>What it is, what is does, and why it is important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It’s important b/c it gives vertebrates energy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</a:t>
            </a:r>
            <a:r>
              <a:rPr lang="en"/>
              <a:t>wasn't</a:t>
            </a:r>
            <a:r>
              <a:rPr lang="en"/>
              <a:t> part of our bodies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produces energy and it was its own free oganism 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It has its own genome and one control region </a:t>
            </a:r>
            <a:endParaRPr/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200">
                <a:solidFill>
                  <a:schemeClr val="dk1"/>
                </a:solidFill>
              </a:rPr>
              <a:t>Mitochondrial genomes are conserved throughout all vertebrates (same genes as all other animals) - makes it easier to study evolution b/c can compare common genes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Everytime you breathe you produce millions of ATP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Every cell has its own genome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we shown this our next step is to show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equation that is used and wnat to apply it to our date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 shows which one works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Problem/errors: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wrong names of snakes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wrong names of snakes in files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files and tree did not match up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by the time we saw the tree, the original data we had changed (two different madagascophis)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some snakes not in tree (had to be excluded)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geneious did not work out well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we had to add spaces into the files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we had to rerun things with a tree in fubar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Started in the  control </a:t>
            </a:r>
            <a:r>
              <a:rPr lang="en"/>
              <a:t>region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Replication process → two rings that replicate differently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Inner ring replicates weirdly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Starts at control region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Stops at wancy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Goes around and fills in the newly opened strands</a:t>
            </a:r>
            <a:endParaRPr/>
          </a:p>
          <a:p>
            <a: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IT BETTER LATER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Who is presenting this slide? Odelia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 Normal generic genome</a:t>
            </a:r>
            <a:endParaRPr sz="12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-each mitochondria has its own genome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Control region initiates the replication process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is circular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replication process can be affected by the environment, which can lead to mutations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dk1"/>
                </a:solidFill>
              </a:rPr>
              <a:t>free radicals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Talk about trends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Using a statistical model to predict a physical one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ld Standard TT"/>
              <a:buChar char="-"/>
            </a:pPr>
            <a:r>
              <a:rPr lang="en" sz="1200">
                <a:solidFill>
                  <a:schemeClr val="dk1"/>
                </a:solidFill>
              </a:rPr>
              <a:t>We are using the statistics of how the substitutions happen to understand how the replication functionally happens mitochondria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pictures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Explain why madagascar is so important (the </a:t>
            </a:r>
            <a:r>
              <a:rPr lang="en"/>
              <a:t>migration</a:t>
            </a:r>
            <a:r>
              <a:rPr lang="en"/>
              <a:t>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Young and isolated - not much mutation yet and not many substitutions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Crystal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 1: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That will tell us if time spent single stranded is related to distance from control region (will verify replication model)</a:t>
            </a:r>
            <a:endParaRPr sz="1200"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you get furthur from the orgin of replication we expect that mutation rates will increase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 2: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 the trend stronger intra-species or inter-species?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 if this is really how it replicates then we expect dna to change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</a:t>
            </a: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will verify the replication model 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 </a:t>
            </a: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Trend?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-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Replication model?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-"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Intra- or Inter-?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 the time and the distance are not separated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They want to know the programs just say genome assembly on next slide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-used a tool named geneious to analyze our species.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-reads are small fragments of DNA. we used these reads to map to another snake that we get from genbank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used this to cut out species on the tree that we did not use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9.xml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0.xml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1.xml"/><Relationship Id="rId4" Type="http://schemas.openxmlformats.org/officeDocument/2006/relationships/image" Target="../media/image36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2.xml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3.xml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4.xml"/><Relationship Id="rId4" Type="http://schemas.openxmlformats.org/officeDocument/2006/relationships/image" Target="../media/image21.jpg"/><Relationship Id="rId9" Type="http://schemas.openxmlformats.org/officeDocument/2006/relationships/image" Target="../media/image4.png"/><Relationship Id="rId5" Type="http://schemas.openxmlformats.org/officeDocument/2006/relationships/image" Target="../media/image13.jp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5.xml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6.xml"/><Relationship Id="rId4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7.xml"/><Relationship Id="rId4" Type="http://schemas.openxmlformats.org/officeDocument/2006/relationships/image" Target="../media/image37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8.xml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9.xml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0.xml"/><Relationship Id="rId4" Type="http://schemas.openxmlformats.org/officeDocument/2006/relationships/image" Target="../media/image44.png"/><Relationship Id="rId5" Type="http://schemas.openxmlformats.org/officeDocument/2006/relationships/image" Target="../media/image40.jpg"/><Relationship Id="rId6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1.png"/><Relationship Id="rId13" Type="http://schemas.openxmlformats.org/officeDocument/2006/relationships/image" Target="../media/image2.pn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Relationship Id="rId4" Type="http://schemas.openxmlformats.org/officeDocument/2006/relationships/image" Target="../media/image39.png"/><Relationship Id="rId9" Type="http://schemas.openxmlformats.org/officeDocument/2006/relationships/image" Target="../media/image10.png"/><Relationship Id="rId5" Type="http://schemas.openxmlformats.org/officeDocument/2006/relationships/image" Target="../media/image33.jp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5.xml"/><Relationship Id="rId4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6.xml"/><Relationship Id="rId4" Type="http://schemas.openxmlformats.org/officeDocument/2006/relationships/image" Target="../media/image44.png"/><Relationship Id="rId5" Type="http://schemas.openxmlformats.org/officeDocument/2006/relationships/image" Target="../media/image3.jpg"/><Relationship Id="rId6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7.xml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8.xml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54" name="Shape 54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607800" y="770192"/>
            <a:ext cx="7928400" cy="1938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76200" marR="76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Estimating Substitution Trends in the Mitochondrial Genome of Madagascar Snakes</a:t>
            </a:r>
            <a:endParaRPr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2834125"/>
            <a:ext cx="85206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Renee Jean-Baptiste (TYWLS of Queens)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Crystal Lin (TYWLS of Queens)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Odelia Lorch (HSMSE)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Ava Mohajer (the Dalton School)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Stephanie Pinto (Forest Hills HS)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Elena Urquiola (Hunter HS)</a:t>
            </a:r>
            <a:endParaRPr sz="12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Image result for madagascar map png" id="57" name="Shape 57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3066837" y="0"/>
            <a:ext cx="27485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/>
        </p:nvSpPr>
        <p:spPr>
          <a:xfrm>
            <a:off x="311700" y="3052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3. Calculate Substitution Rates </a:t>
            </a:r>
            <a:endParaRPr sz="2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264050" y="935450"/>
            <a:ext cx="85206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-"/>
            </a:pPr>
            <a:r>
              <a:rPr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FUBAR (Fast Unconstrained Bayesian AppRoximation)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Computes: substitution rates (</a:t>
            </a:r>
            <a:r>
              <a:rPr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synonymous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nonsynonymous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875" y="2330600"/>
            <a:ext cx="4644500" cy="23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2775" y="2330600"/>
            <a:ext cx="2811375" cy="237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6307913" y="1871825"/>
            <a:ext cx="14811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 CSV file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264975" y="30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Visualization Code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0763" y="1124800"/>
            <a:ext cx="4428125" cy="37895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</a:blip>
          <a:srcRect b="0" l="10992" r="0" t="9272"/>
          <a:stretch/>
        </p:blipFill>
        <p:spPr>
          <a:xfrm>
            <a:off x="427838" y="1555850"/>
            <a:ext cx="3454650" cy="1149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6">
            <a:alphaModFix/>
          </a:blip>
          <a:srcRect b="0" l="8045" r="0" t="0"/>
          <a:stretch/>
        </p:blipFill>
        <p:spPr>
          <a:xfrm>
            <a:off x="264986" y="3647174"/>
            <a:ext cx="3780376" cy="762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Shape 147"/>
          <p:cNvSpPr txBox="1"/>
          <p:nvPr/>
        </p:nvSpPr>
        <p:spPr>
          <a:xfrm>
            <a:off x="5810577" y="673525"/>
            <a:ext cx="1708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Circular Plots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Shape 148"/>
          <p:cNvSpPr txBox="1"/>
          <p:nvPr/>
        </p:nvSpPr>
        <p:spPr>
          <a:xfrm>
            <a:off x="1336015" y="1057538"/>
            <a:ext cx="16383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Scatter Plots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1176113" y="3155911"/>
            <a:ext cx="2110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Bayesian Plots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7978" l="0" r="0" t="0"/>
          <a:stretch/>
        </p:blipFill>
        <p:spPr>
          <a:xfrm>
            <a:off x="0" y="902550"/>
            <a:ext cx="4424973" cy="25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</a:blip>
          <a:srcRect b="8717" l="0" r="0" t="0"/>
          <a:stretch/>
        </p:blipFill>
        <p:spPr>
          <a:xfrm>
            <a:off x="4683188" y="902550"/>
            <a:ext cx="4460823" cy="25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93797" y="851000"/>
            <a:ext cx="34374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Unfiltered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Madagascarophis Colubrinus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Shape 157"/>
          <p:cNvSpPr txBox="1"/>
          <p:nvPr>
            <p:ph type="title"/>
          </p:nvPr>
        </p:nvSpPr>
        <p:spPr>
          <a:xfrm>
            <a:off x="209350" y="19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4. Scatter Plots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289200" y="3863150"/>
            <a:ext cx="8565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Filtered by probability of </a:t>
            </a:r>
            <a:r>
              <a:rPr b="1"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positive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negative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selection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Shape 159"/>
          <p:cNvSpPr txBox="1"/>
          <p:nvPr/>
        </p:nvSpPr>
        <p:spPr>
          <a:xfrm>
            <a:off x="5120338" y="851000"/>
            <a:ext cx="3586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Filtered (0.7)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Madagascarophis Colubrinus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839700" y="354890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161" name="Shape 161"/>
          <p:cNvSpPr txBox="1"/>
          <p:nvPr/>
        </p:nvSpPr>
        <p:spPr>
          <a:xfrm>
            <a:off x="5540800" y="354890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5195" l="0" r="0" t="0"/>
          <a:stretch/>
        </p:blipFill>
        <p:spPr>
          <a:xfrm>
            <a:off x="1487375" y="860725"/>
            <a:ext cx="6069874" cy="36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209350" y="19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. Bayesian Correlation Plots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2727325" y="4533400"/>
            <a:ext cx="33315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Distance from Origin of Replication (WANCY)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5556875" y="1274363"/>
            <a:ext cx="29952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Key: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0000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ND1, CR2, ND2, WANCY,                     12S, 16S (no data)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  <a:highlight>
                  <a:srgbClr val="741B47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COX1</a:t>
            </a:r>
            <a:endParaRPr>
              <a:solidFill>
                <a:srgbClr val="074965"/>
              </a:solidFill>
              <a:highlight>
                <a:srgbClr val="074965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C44F0"/>
                </a:solidFill>
                <a:highlight>
                  <a:srgbClr val="BC44F0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COX2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4965"/>
                </a:solidFill>
                <a:highlight>
                  <a:srgbClr val="074965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ATP8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9B949"/>
                </a:solidFill>
                <a:highlight>
                  <a:srgbClr val="79B949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ATP6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DAD35"/>
                </a:solidFill>
                <a:highlight>
                  <a:srgbClr val="FDAD35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solidFill>
                  <a:srgbClr val="FDAD3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COX3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DBFC"/>
                </a:solidFill>
                <a:highlight>
                  <a:srgbClr val="70DBFC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675"/>
                </a:solidFill>
                <a:highlight>
                  <a:srgbClr val="FFF675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ND4L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9E"/>
                </a:solidFill>
                <a:highlight>
                  <a:srgbClr val="EB739E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ND4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3CE7"/>
                </a:solidFill>
                <a:highlight>
                  <a:srgbClr val="5E3CE7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2818"/>
                </a:solidFill>
                <a:highlight>
                  <a:srgbClr val="E02818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= ND6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9571E"/>
                </a:solidFill>
                <a:highlight>
                  <a:srgbClr val="39571E"/>
                </a:highlight>
                <a:latin typeface="Proxima Nova"/>
                <a:ea typeface="Proxima Nova"/>
                <a:cs typeface="Proxima Nova"/>
                <a:sym typeface="Proxima Nova"/>
              </a:rPr>
              <a:t>111111</a:t>
            </a:r>
            <a:r>
              <a:rPr lang="en">
                <a:solidFill>
                  <a:srgbClr val="39571E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= CYTB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656400"/>
            <a:ext cx="4562248" cy="4407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 flipH="1" rot="10800000">
            <a:off x="3937225" y="1306050"/>
            <a:ext cx="801900" cy="1541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6" name="Shape 176"/>
          <p:cNvSpPr txBox="1"/>
          <p:nvPr/>
        </p:nvSpPr>
        <p:spPr>
          <a:xfrm>
            <a:off x="4139425" y="762750"/>
            <a:ext cx="18576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Beginning of control region 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209350" y="19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. Circular Graphs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4579925" y="636725"/>
            <a:ext cx="4579800" cy="22521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4579925" y="2891298"/>
            <a:ext cx="4579800" cy="2252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25" y="2891298"/>
            <a:ext cx="4579800" cy="22521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25" y="636725"/>
            <a:ext cx="4579800" cy="22521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7. Comparison of Trend Among Species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Dromicodryas Quadrilineatus"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29527"/>
          <a:stretch/>
        </p:blipFill>
        <p:spPr>
          <a:xfrm>
            <a:off x="4652575" y="3011914"/>
            <a:ext cx="1182400" cy="6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50" y="3025700"/>
            <a:ext cx="2477326" cy="1650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1600" y="3016600"/>
            <a:ext cx="1182400" cy="15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7">
            <a:alphaModFix/>
          </a:blip>
          <a:srcRect b="8298" l="0" r="0" t="0"/>
          <a:stretch/>
        </p:blipFill>
        <p:spPr>
          <a:xfrm>
            <a:off x="5596850" y="3761249"/>
            <a:ext cx="1182375" cy="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 rotWithShape="1">
          <a:blip r:embed="rId8">
            <a:alphaModFix/>
          </a:blip>
          <a:srcRect b="8172" l="0" r="0" t="0"/>
          <a:stretch/>
        </p:blipFill>
        <p:spPr>
          <a:xfrm>
            <a:off x="6779225" y="3761250"/>
            <a:ext cx="1182375" cy="81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omicodryas Quadrilineatus" id="192" name="Shape 192"/>
          <p:cNvPicPr preferRelativeResize="0"/>
          <p:nvPr/>
        </p:nvPicPr>
        <p:blipFill rotWithShape="1">
          <a:blip r:embed="rId4">
            <a:alphaModFix/>
          </a:blip>
          <a:srcRect b="0" l="0" r="0" t="9057"/>
          <a:stretch/>
        </p:blipFill>
        <p:spPr>
          <a:xfrm>
            <a:off x="1071400" y="723614"/>
            <a:ext cx="2477325" cy="181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9">
            <a:alphaModFix/>
          </a:blip>
          <a:srcRect b="17322" l="0" r="0" t="3651"/>
          <a:stretch/>
        </p:blipFill>
        <p:spPr>
          <a:xfrm>
            <a:off x="7188825" y="3017550"/>
            <a:ext cx="772775" cy="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10">
            <a:alphaModFix/>
          </a:blip>
          <a:srcRect b="0" l="0" r="0" t="15333"/>
          <a:stretch/>
        </p:blipFill>
        <p:spPr>
          <a:xfrm>
            <a:off x="5907625" y="3016600"/>
            <a:ext cx="1281200" cy="81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romicodryas Quadrilineatus"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428" y="3761255"/>
            <a:ext cx="1008042" cy="8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11">
            <a:alphaModFix/>
          </a:blip>
          <a:srcRect b="15167" l="0" r="0" t="0"/>
          <a:stretch/>
        </p:blipFill>
        <p:spPr>
          <a:xfrm>
            <a:off x="4626425" y="3016600"/>
            <a:ext cx="1281200" cy="814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311700" y="2513875"/>
            <a:ext cx="410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individuals of</a:t>
            </a:r>
            <a:r>
              <a:rPr i="1" lang="en"/>
              <a:t> Dromicodryas quadrilineatus</a:t>
            </a:r>
            <a:endParaRPr i="1"/>
          </a:p>
        </p:txBody>
      </p:sp>
      <p:sp>
        <p:nvSpPr>
          <p:cNvPr id="198" name="Shape 198"/>
          <p:cNvSpPr txBox="1"/>
          <p:nvPr/>
        </p:nvSpPr>
        <p:spPr>
          <a:xfrm>
            <a:off x="4793063" y="47175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 species of the </a:t>
            </a:r>
            <a:r>
              <a:rPr lang="en">
                <a:solidFill>
                  <a:schemeClr val="dk1"/>
                </a:solidFill>
              </a:rPr>
              <a:t>subfamily</a:t>
            </a:r>
            <a:r>
              <a:rPr i="1"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Pseudoxyrhophiinae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213275" y="47175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 individuals of</a:t>
            </a:r>
            <a:r>
              <a:rPr i="1" lang="en">
                <a:solidFill>
                  <a:schemeClr val="dk1"/>
                </a:solidFill>
              </a:rPr>
              <a:t> Madagascarophis colubrinus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00" name="Shape 200"/>
          <p:cNvSpPr txBox="1"/>
          <p:nvPr/>
        </p:nvSpPr>
        <p:spPr>
          <a:xfrm>
            <a:off x="4829675" y="2530045"/>
            <a:ext cx="4080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individuals of </a:t>
            </a:r>
            <a:r>
              <a:rPr i="1" lang="en"/>
              <a:t>Mimophis mahfalensis</a:t>
            </a:r>
            <a:endParaRPr i="1"/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12">
            <a:alphaModFix/>
          </a:blip>
          <a:srcRect b="14373" l="28919" r="27494" t="43327"/>
          <a:stretch/>
        </p:blipFill>
        <p:spPr>
          <a:xfrm>
            <a:off x="5631150" y="726475"/>
            <a:ext cx="2477325" cy="17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45799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4579925" y="2573100"/>
            <a:ext cx="4579800" cy="2570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25" y="2573100"/>
            <a:ext cx="4579800" cy="25704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/>
          <p:nvPr/>
        </p:nvSpPr>
        <p:spPr>
          <a:xfrm>
            <a:off x="1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plot1.png" id="210" name="Shape 210"/>
          <p:cNvPicPr preferRelativeResize="0"/>
          <p:nvPr/>
        </p:nvPicPr>
        <p:blipFill rotWithShape="1">
          <a:blip r:embed="rId4">
            <a:alphaModFix/>
          </a:blip>
          <a:srcRect b="27644" l="18584" r="12611" t="21303"/>
          <a:stretch/>
        </p:blipFill>
        <p:spPr>
          <a:xfrm>
            <a:off x="5190804" y="2776175"/>
            <a:ext cx="3358034" cy="198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2.png" id="211" name="Shape 211"/>
          <p:cNvPicPr preferRelativeResize="0"/>
          <p:nvPr/>
        </p:nvPicPr>
        <p:blipFill rotWithShape="1">
          <a:blip r:embed="rId5">
            <a:alphaModFix/>
          </a:blip>
          <a:srcRect b="25886" l="18281" r="10720" t="20794"/>
          <a:stretch/>
        </p:blipFill>
        <p:spPr>
          <a:xfrm>
            <a:off x="720937" y="2797250"/>
            <a:ext cx="3138182" cy="187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DR.png" id="212" name="Shape 212"/>
          <p:cNvPicPr preferRelativeResize="0"/>
          <p:nvPr/>
        </p:nvPicPr>
        <p:blipFill rotWithShape="1">
          <a:blip r:embed="rId6">
            <a:alphaModFix/>
          </a:blip>
          <a:srcRect b="25724" l="17313" r="10785" t="19576"/>
          <a:stretch/>
        </p:blipFill>
        <p:spPr>
          <a:xfrm>
            <a:off x="741000" y="268875"/>
            <a:ext cx="3098074" cy="1879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MM.png" id="213" name="Shape 213"/>
          <p:cNvPicPr preferRelativeResize="0"/>
          <p:nvPr/>
        </p:nvPicPr>
        <p:blipFill rotWithShape="1">
          <a:blip r:embed="rId7">
            <a:alphaModFix/>
          </a:blip>
          <a:srcRect b="25459" l="18102" r="11350" t="19999"/>
          <a:stretch/>
        </p:blipFill>
        <p:spPr>
          <a:xfrm>
            <a:off x="5320787" y="268875"/>
            <a:ext cx="3098074" cy="190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00400" y="2173525"/>
            <a:ext cx="410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individuals of</a:t>
            </a:r>
            <a:r>
              <a:rPr i="1" lang="en"/>
              <a:t> </a:t>
            </a:r>
            <a:r>
              <a:rPr i="1" lang="en"/>
              <a:t>Dromicodryas quadrilineatus</a:t>
            </a:r>
            <a:endParaRPr i="1"/>
          </a:p>
        </p:txBody>
      </p:sp>
      <p:sp>
        <p:nvSpPr>
          <p:cNvPr id="215" name="Shape 215"/>
          <p:cNvSpPr txBox="1"/>
          <p:nvPr/>
        </p:nvSpPr>
        <p:spPr>
          <a:xfrm>
            <a:off x="4930800" y="2201300"/>
            <a:ext cx="4080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 individuals of </a:t>
            </a:r>
            <a:r>
              <a:rPr i="1" lang="en"/>
              <a:t>Mimophis mahfalensis</a:t>
            </a:r>
            <a:endParaRPr i="1"/>
          </a:p>
        </p:txBody>
      </p:sp>
      <p:sp>
        <p:nvSpPr>
          <p:cNvPr id="216" name="Shape 216"/>
          <p:cNvSpPr txBox="1"/>
          <p:nvPr/>
        </p:nvSpPr>
        <p:spPr>
          <a:xfrm>
            <a:off x="327025" y="46956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 individuals of</a:t>
            </a:r>
            <a:r>
              <a:rPr i="1" lang="en">
                <a:solidFill>
                  <a:schemeClr val="dk1"/>
                </a:solidFill>
              </a:rPr>
              <a:t> Madagascarophis colubrinus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4793063" y="46956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80 species of the subfamily</a:t>
            </a:r>
            <a:r>
              <a:rPr i="1" lang="en">
                <a:solidFill>
                  <a:schemeClr val="dk1"/>
                </a:solidFill>
              </a:rPr>
              <a:t> Pseudoxyrhophiinae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45799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4579925" y="257310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25" y="257310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 rotWithShape="1">
          <a:blip r:embed="rId4">
            <a:alphaModFix/>
          </a:blip>
          <a:srcRect b="6821" l="0" r="0" t="6605"/>
          <a:stretch/>
        </p:blipFill>
        <p:spPr>
          <a:xfrm>
            <a:off x="425300" y="2620325"/>
            <a:ext cx="3729448" cy="2060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dromicodryasppt.png"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10120"/>
          <a:stretch/>
        </p:blipFill>
        <p:spPr>
          <a:xfrm>
            <a:off x="193375" y="107325"/>
            <a:ext cx="4193288" cy="235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plotelenappt.png" id="228" name="Shape 228"/>
          <p:cNvPicPr preferRelativeResize="0"/>
          <p:nvPr/>
        </p:nvPicPr>
        <p:blipFill rotWithShape="1">
          <a:blip r:embed="rId6">
            <a:alphaModFix/>
          </a:blip>
          <a:srcRect b="0" l="0" r="0" t="13621"/>
          <a:stretch/>
        </p:blipFill>
        <p:spPr>
          <a:xfrm>
            <a:off x="4688063" y="2680425"/>
            <a:ext cx="4363524" cy="23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7">
            <a:alphaModFix/>
          </a:blip>
          <a:srcRect b="0" l="0" r="5571" t="14842"/>
          <a:stretch/>
        </p:blipFill>
        <p:spPr>
          <a:xfrm>
            <a:off x="4821415" y="47225"/>
            <a:ext cx="4101385" cy="24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975300" y="2196375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31" name="Shape 231"/>
          <p:cNvSpPr txBox="1"/>
          <p:nvPr/>
        </p:nvSpPr>
        <p:spPr>
          <a:xfrm>
            <a:off x="5795275" y="212315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32" name="Shape 232"/>
          <p:cNvSpPr txBox="1"/>
          <p:nvPr/>
        </p:nvSpPr>
        <p:spPr>
          <a:xfrm>
            <a:off x="975300" y="468085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33" name="Shape 233"/>
          <p:cNvSpPr txBox="1"/>
          <p:nvPr/>
        </p:nvSpPr>
        <p:spPr>
          <a:xfrm>
            <a:off x="5499313" y="4769475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34" name="Shape 234"/>
          <p:cNvSpPr txBox="1"/>
          <p:nvPr/>
        </p:nvSpPr>
        <p:spPr>
          <a:xfrm>
            <a:off x="311700" y="227875"/>
            <a:ext cx="410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12 individuals of</a:t>
            </a:r>
            <a:r>
              <a:rPr i="1" lang="en" sz="1200"/>
              <a:t> Dromicodryas quadrilineatus</a:t>
            </a:r>
            <a:endParaRPr i="1" sz="1200"/>
          </a:p>
        </p:txBody>
      </p:sp>
      <p:sp>
        <p:nvSpPr>
          <p:cNvPr id="235" name="Shape 235"/>
          <p:cNvSpPr txBox="1"/>
          <p:nvPr/>
        </p:nvSpPr>
        <p:spPr>
          <a:xfrm>
            <a:off x="5388000" y="143900"/>
            <a:ext cx="40803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11 individuals of </a:t>
            </a:r>
            <a:r>
              <a:rPr i="1" lang="en" sz="1200"/>
              <a:t>Mimophis mahfalensis</a:t>
            </a:r>
            <a:endParaRPr i="1" sz="1200"/>
          </a:p>
        </p:txBody>
      </p:sp>
      <p:sp>
        <p:nvSpPr>
          <p:cNvPr id="236" name="Shape 236"/>
          <p:cNvSpPr txBox="1"/>
          <p:nvPr/>
        </p:nvSpPr>
        <p:spPr>
          <a:xfrm>
            <a:off x="708025" y="27144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19 individuals of</a:t>
            </a:r>
            <a:r>
              <a:rPr i="1" lang="en" sz="1200">
                <a:solidFill>
                  <a:schemeClr val="dk1"/>
                </a:solidFill>
              </a:rPr>
              <a:t> Madagascarophis colubrinus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4793063" y="2660125"/>
            <a:ext cx="415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80 species of the subfamily</a:t>
            </a:r>
            <a:r>
              <a:rPr i="1" lang="en" sz="1200">
                <a:solidFill>
                  <a:schemeClr val="dk1"/>
                </a:solidFill>
              </a:rPr>
              <a:t> Pseudoxyrhophiinae</a:t>
            </a:r>
            <a:endParaRPr i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45799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4579925" y="257310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125" y="257310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125" y="0"/>
            <a:ext cx="4579800" cy="2570400"/>
          </a:xfrm>
          <a:prstGeom prst="rect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b="5553" l="0" r="0" t="0"/>
          <a:stretch/>
        </p:blipFill>
        <p:spPr>
          <a:xfrm>
            <a:off x="660700" y="2656400"/>
            <a:ext cx="3412602" cy="20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1825" y="2656400"/>
            <a:ext cx="3043373" cy="23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6">
            <a:alphaModFix/>
          </a:blip>
          <a:srcRect b="0" l="0" r="0" t="1719"/>
          <a:stretch/>
        </p:blipFill>
        <p:spPr>
          <a:xfrm>
            <a:off x="5290525" y="63373"/>
            <a:ext cx="3319474" cy="24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25" y="90225"/>
            <a:ext cx="3412600" cy="213286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828850" y="210505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51" name="Shape 251"/>
          <p:cNvSpPr txBox="1"/>
          <p:nvPr/>
        </p:nvSpPr>
        <p:spPr>
          <a:xfrm>
            <a:off x="5387200" y="2223100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52" name="Shape 252"/>
          <p:cNvSpPr txBox="1"/>
          <p:nvPr/>
        </p:nvSpPr>
        <p:spPr>
          <a:xfrm>
            <a:off x="828850" y="4754575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53" name="Shape 253"/>
          <p:cNvSpPr txBox="1"/>
          <p:nvPr/>
        </p:nvSpPr>
        <p:spPr>
          <a:xfrm>
            <a:off x="5387200" y="4830775"/>
            <a:ext cx="2745600" cy="2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Distance from Origin of Replication (WANCY)</a:t>
            </a:r>
            <a:endParaRPr sz="900"/>
          </a:p>
        </p:txBody>
      </p:sp>
      <p:sp>
        <p:nvSpPr>
          <p:cNvPr id="254" name="Shape 254"/>
          <p:cNvSpPr txBox="1"/>
          <p:nvPr/>
        </p:nvSpPr>
        <p:spPr>
          <a:xfrm>
            <a:off x="6900" y="-725"/>
            <a:ext cx="1564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D. quadrilineatus</a:t>
            </a:r>
            <a:endParaRPr i="1"/>
          </a:p>
        </p:txBody>
      </p:sp>
      <p:sp>
        <p:nvSpPr>
          <p:cNvPr id="255" name="Shape 255"/>
          <p:cNvSpPr txBox="1"/>
          <p:nvPr/>
        </p:nvSpPr>
        <p:spPr>
          <a:xfrm>
            <a:off x="4627575" y="14025"/>
            <a:ext cx="15087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M. mahfalensis</a:t>
            </a:r>
            <a:endParaRPr i="1"/>
          </a:p>
        </p:txBody>
      </p:sp>
      <p:sp>
        <p:nvSpPr>
          <p:cNvPr id="256" name="Shape 256"/>
          <p:cNvSpPr txBox="1"/>
          <p:nvPr/>
        </p:nvSpPr>
        <p:spPr>
          <a:xfrm>
            <a:off x="22225" y="2562025"/>
            <a:ext cx="1287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M. colubrinus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4590976" y="2580200"/>
            <a:ext cx="195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Pseudoxyrhophiinae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876100" y="-725"/>
            <a:ext cx="644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=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0.088</a:t>
            </a:r>
            <a:endParaRPr b="1"/>
          </a:p>
        </p:txBody>
      </p:sp>
      <p:sp>
        <p:nvSpPr>
          <p:cNvPr id="259" name="Shape 259"/>
          <p:cNvSpPr txBox="1"/>
          <p:nvPr/>
        </p:nvSpPr>
        <p:spPr>
          <a:xfrm>
            <a:off x="8499600" y="-12825"/>
            <a:ext cx="644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=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0.30</a:t>
            </a:r>
            <a:endParaRPr b="1"/>
          </a:p>
        </p:txBody>
      </p:sp>
      <p:sp>
        <p:nvSpPr>
          <p:cNvPr id="260" name="Shape 260"/>
          <p:cNvSpPr txBox="1"/>
          <p:nvPr/>
        </p:nvSpPr>
        <p:spPr>
          <a:xfrm>
            <a:off x="3876100" y="2580200"/>
            <a:ext cx="644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=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0.30</a:t>
            </a:r>
            <a:endParaRPr b="1"/>
          </a:p>
        </p:txBody>
      </p:sp>
      <p:sp>
        <p:nvSpPr>
          <p:cNvPr id="261" name="Shape 261"/>
          <p:cNvSpPr txBox="1"/>
          <p:nvPr/>
        </p:nvSpPr>
        <p:spPr>
          <a:xfrm>
            <a:off x="8441775" y="2580200"/>
            <a:ext cx="6444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 =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0.33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266" name="Shape 266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General implications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nalysis between multiple species shows stronger trend than analysis between individuals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When individuals are too c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losely related, substitution hard to track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Supports general replication model with the first control region functional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134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Mitochondria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mitochondria hd"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000" y="706875"/>
            <a:ext cx="6585999" cy="42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273" name="Shape 273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Test if second control region is also functional -- equations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Regression line on circular graphs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Compare to ratsnake results (80 million years old)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-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Is trend stronger or weaker with older species?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280" name="Shape 280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Acknowledgments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090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BridgeUp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Louise Crowley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Mali’o Kodis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Herpetology 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Lauren Vonnahme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Arianna Kuhn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Marcelo Gehara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Frank Burbrink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 of all…</a:t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roxima Nova"/>
                <a:ea typeface="Proxima Nova"/>
                <a:cs typeface="Proxima Nova"/>
                <a:sym typeface="Proxima Nova"/>
              </a:rPr>
              <a:t>Carolyn Sy</a:t>
            </a:r>
            <a:endParaRPr sz="3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500" y="1360312"/>
            <a:ext cx="3230528" cy="2422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75" y="1437063"/>
            <a:ext cx="3025826" cy="226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13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Replication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creen Shot 2017-05-18 at 4.33.03 PM.png"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75" y="1004239"/>
            <a:ext cx="2648275" cy="2633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18 at 4.33.21 PM.png"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750" y="990608"/>
            <a:ext cx="2867351" cy="28134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5-18 at 4.33.32 PM.png"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600" y="952760"/>
            <a:ext cx="3018801" cy="283051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1607200" y="4088075"/>
            <a:ext cx="58809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substitution</a:t>
            </a:r>
            <a:r>
              <a:rPr lang="en" sz="1800"/>
              <a:t>: an identifiable mutation in the DNA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control region</a:t>
            </a:r>
            <a:r>
              <a:rPr lang="en" sz="1800"/>
              <a:t>: the region where the mtDNA opens up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</a:rPr>
              <a:t>WANCY</a:t>
            </a:r>
            <a:r>
              <a:rPr lang="en" sz="1800"/>
              <a:t>: the region where the mtDNA starts to fill in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730" y="897000"/>
            <a:ext cx="5094525" cy="40025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5831505" y="2384625"/>
            <a:ext cx="1450800" cy="7383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5551079" y="3600149"/>
            <a:ext cx="1274400" cy="650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3184905" y="725850"/>
            <a:ext cx="1362600" cy="710700"/>
          </a:xfrm>
          <a:prstGeom prst="rect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151013" y="104325"/>
            <a:ext cx="5216700" cy="5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Snake</a:t>
            </a: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Mitochondri</a:t>
            </a: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a</a:t>
            </a: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l Genome</a:t>
            </a:r>
            <a:endParaRPr sz="2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24 million years ago...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e result for madagascar map png"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246" y="13328"/>
            <a:ext cx="2692300" cy="50382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madagascarophis" id="88" name="Shape 88"/>
          <p:cNvPicPr preferRelativeResize="0"/>
          <p:nvPr/>
        </p:nvPicPr>
        <p:blipFill rotWithShape="1">
          <a:blip r:embed="rId5">
            <a:alphaModFix/>
          </a:blip>
          <a:srcRect b="0" l="13174" r="8122" t="0"/>
          <a:stretch/>
        </p:blipFill>
        <p:spPr>
          <a:xfrm>
            <a:off x="6759950" y="656325"/>
            <a:ext cx="5892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425" y="2431025"/>
            <a:ext cx="565200" cy="566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425" y="1210275"/>
            <a:ext cx="834600" cy="86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8">
            <a:alphaModFix/>
          </a:blip>
          <a:srcRect b="0" l="0" r="0" t="26546"/>
          <a:stretch/>
        </p:blipFill>
        <p:spPr>
          <a:xfrm>
            <a:off x="5940798" y="2997421"/>
            <a:ext cx="714300" cy="72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9">
            <a:alphaModFix/>
          </a:blip>
          <a:srcRect b="0" l="0" r="8138" t="0"/>
          <a:stretch/>
        </p:blipFill>
        <p:spPr>
          <a:xfrm>
            <a:off x="5697150" y="4017775"/>
            <a:ext cx="714300" cy="7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10">
            <a:alphaModFix/>
          </a:blip>
          <a:srcRect b="0" l="0" r="8950" t="0"/>
          <a:stretch/>
        </p:blipFill>
        <p:spPr>
          <a:xfrm>
            <a:off x="5399200" y="2301876"/>
            <a:ext cx="834600" cy="82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11">
            <a:alphaModFix/>
          </a:blip>
          <a:srcRect b="31870" l="0" r="0" t="0"/>
          <a:stretch/>
        </p:blipFill>
        <p:spPr>
          <a:xfrm>
            <a:off x="5106200" y="3354477"/>
            <a:ext cx="834600" cy="86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12">
            <a:alphaModFix/>
          </a:blip>
          <a:srcRect b="0" l="5813" r="15197" t="0"/>
          <a:stretch/>
        </p:blipFill>
        <p:spPr>
          <a:xfrm>
            <a:off x="5697150" y="1613175"/>
            <a:ext cx="459600" cy="46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13">
            <a:alphaModFix/>
          </a:blip>
          <a:srcRect b="17754" l="13187" r="19185" t="13322"/>
          <a:stretch/>
        </p:blipFill>
        <p:spPr>
          <a:xfrm>
            <a:off x="457200" y="1420375"/>
            <a:ext cx="3782914" cy="307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101" name="Shape 101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Research Questions</a:t>
            </a:r>
            <a:endParaRPr sz="29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147275"/>
            <a:ext cx="8520600" cy="3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-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Is there a linear relationship between substitution rates and distance from control region?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Char char="-"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Is this a general trend? Does it occur both for individual species and between multiple species?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81bf65a635ecc20c6bfa9c6e3a26811.jpg" id="108" name="Shape 108"/>
          <p:cNvPicPr preferRelativeResize="0"/>
          <p:nvPr/>
        </p:nvPicPr>
        <p:blipFill>
          <a:blip r:embed="rId4">
            <a:alphaModFix amt="1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>
            <p:ph idx="1" type="body"/>
          </p:nvPr>
        </p:nvSpPr>
        <p:spPr>
          <a:xfrm>
            <a:off x="285150" y="477150"/>
            <a:ext cx="5635200" cy="41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Genome assembly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rune phylogenetic trees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Calculate substitution rates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Scatter plot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Bayesian correlation plot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Circular graph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roxima Nova"/>
              <a:buAutoNum type="arabicPeriod"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Comparison of trend among species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_ADL4142_Madagascarophis_colubrinus_web.jpg"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0350" y="2246878"/>
            <a:ext cx="2596426" cy="1758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0350" y="520878"/>
            <a:ext cx="2596424" cy="1729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5994300" y="4121425"/>
            <a:ext cx="25965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roxima Nova"/>
                <a:ea typeface="Proxima Nova"/>
                <a:cs typeface="Proxima Nova"/>
                <a:sym typeface="Proxima Nova"/>
              </a:rPr>
              <a:t>Madagascarophis colubrinus</a:t>
            </a:r>
            <a:endParaRPr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1539" l="1017" r="1183" t="32938"/>
          <a:stretch/>
        </p:blipFill>
        <p:spPr>
          <a:xfrm>
            <a:off x="4227775" y="292700"/>
            <a:ext cx="4697700" cy="21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0" l="0" r="0" t="23076"/>
          <a:stretch/>
        </p:blipFill>
        <p:spPr>
          <a:xfrm>
            <a:off x="4263000" y="2634267"/>
            <a:ext cx="4662477" cy="23296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onsor_geneious.png" id="119" name="Shape 1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75" y="3628199"/>
            <a:ext cx="2919050" cy="12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228925" y="379050"/>
            <a:ext cx="61851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Font typeface="Raleway"/>
              <a:buAutoNum type="arabicPeriod"/>
            </a:pPr>
            <a:r>
              <a:rPr lang="en" sz="2800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Genome Assembly</a:t>
            </a:r>
            <a:endParaRPr sz="2800"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86700" y="1073200"/>
            <a:ext cx="41205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ap DNA reads to reference genome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-"/>
            </a:pPr>
            <a:r>
              <a:rPr lang="en" sz="2200">
                <a:latin typeface="Proxima Nova"/>
                <a:ea typeface="Proxima Nova"/>
                <a:cs typeface="Proxima Nova"/>
                <a:sym typeface="Proxima Nova"/>
              </a:rPr>
              <a:t>Extract protein coding alignments from the assembled reads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37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85C6"/>
                </a:solidFill>
                <a:latin typeface="Raleway"/>
                <a:ea typeface="Raleway"/>
                <a:cs typeface="Raleway"/>
                <a:sym typeface="Raleway"/>
              </a:rPr>
              <a:t>2. Pruning trees</a:t>
            </a:r>
            <a:endParaRPr>
              <a:solidFill>
                <a:srgbClr val="3D85C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treepruning.png"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3" y="1152475"/>
            <a:ext cx="5483942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16714" l="11218" r="19187" t="13321"/>
          <a:stretch/>
        </p:blipFill>
        <p:spPr>
          <a:xfrm>
            <a:off x="4505275" y="1061450"/>
            <a:ext cx="4486325" cy="359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